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7" r:id="rId2"/>
    <p:sldId id="258" r:id="rId3"/>
    <p:sldId id="260" r:id="rId4"/>
    <p:sldId id="261" r:id="rId5"/>
    <p:sldId id="264" r:id="rId6"/>
    <p:sldId id="266" r:id="rId7"/>
    <p:sldId id="271" r:id="rId8"/>
    <p:sldId id="272" r:id="rId9"/>
    <p:sldId id="273" r:id="rId10"/>
    <p:sldId id="274" r:id="rId11"/>
    <p:sldId id="262" r:id="rId12"/>
    <p:sldId id="275" r:id="rId13"/>
    <p:sldId id="277" r:id="rId14"/>
    <p:sldId id="283" r:id="rId15"/>
    <p:sldId id="268" r:id="rId16"/>
    <p:sldId id="280" r:id="rId17"/>
    <p:sldId id="269" r:id="rId18"/>
    <p:sldId id="267" r:id="rId19"/>
    <p:sldId id="282" r:id="rId20"/>
    <p:sldId id="284" r:id="rId21"/>
    <p:sldId id="286" r:id="rId22"/>
    <p:sldId id="287" r:id="rId23"/>
    <p:sldId id="288" r:id="rId24"/>
    <p:sldId id="291" r:id="rId25"/>
    <p:sldId id="289" r:id="rId26"/>
    <p:sldId id="290" r:id="rId27"/>
    <p:sldId id="276" r:id="rId28"/>
    <p:sldId id="285" r:id="rId29"/>
    <p:sldId id="279" r:id="rId30"/>
    <p:sldId id="278" r:id="rId31"/>
  </p:sldIdLst>
  <p:sldSz cx="12192000" cy="6858000"/>
  <p:notesSz cx="6858000" cy="9144000"/>
  <p:custDataLst>
    <p:tags r:id="rId34"/>
  </p:custDataLst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25" autoAdjust="0"/>
    <p:restoredTop sz="91648" autoAdjust="0"/>
  </p:normalViewPr>
  <p:slideViewPr>
    <p:cSldViewPr snapToGrid="0">
      <p:cViewPr varScale="1">
        <p:scale>
          <a:sx n="67" d="100"/>
          <a:sy n="67" d="100"/>
        </p:scale>
        <p:origin x="-73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68" y="5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A33461A-B56C-42FE-A391-B6FCE0A8007E}" type="datetime1">
              <a:rPr lang="bg-BG" smtClean="0"/>
              <a:pPr algn="r" rtl="0"/>
              <a:t>17.6.2025 г.</a:t>
            </a:fld>
            <a:endParaRPr lang="bg-BG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bg-BG" smtClean="0"/>
              <a:pPr algn="r" rtl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/>
            <a:fld id="{705A6407-3154-4E34-851C-2E69E9B1D6C4}" type="datetime1">
              <a:rPr lang="bg-BG" smtClean="0"/>
              <a:pPr algn="r"/>
              <a:t>17.6.2025 г.</a:t>
            </a:fld>
            <a:endParaRPr lang="bg-BG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C8DC57A8-AE18-4654-B6AF-04B3577165BE}" type="slidenum">
              <a:rPr lang="bg-BG" smtClean="0"/>
              <a:pPr algn="r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880656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891620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710192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873263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87404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274356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203517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544695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907596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932701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5000"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ct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bg-BG"/>
              <a:t>Щракнете за редакция стил подзагл. обр.</a:t>
            </a:r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981203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46D327E-6F74-4DEC-B9D1-229E35F4C7BE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39630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ct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229257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9310FB-0493-4FFC-AD1B-175B51D5C36D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972755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ct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ct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FB6552-18C5-4938-A7E7-ED91FDF18889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31857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E209E88-FDB8-4404-A6BD-618DA1B359EE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51281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45098C-EB81-4204-BD53-B5F65B7B4096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847874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grpSp>
        <p:nvGrpSpPr>
          <p:cNvPr id="9" name="Гру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7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1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2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3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4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5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6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7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8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9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20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21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</p:grpSp>
      <p:sp>
        <p:nvSpPr>
          <p:cNvPr id="36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</a:p>
        </p:txBody>
      </p:sp>
      <p:sp>
        <p:nvSpPr>
          <p:cNvPr id="39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grpSp>
        <p:nvGrpSpPr>
          <p:cNvPr id="22" name="Гру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7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24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25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26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2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2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2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3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3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3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3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3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</p:grpSp>
      <p:sp>
        <p:nvSpPr>
          <p:cNvPr id="3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</a:p>
        </p:txBody>
      </p:sp>
      <p:sp>
        <p:nvSpPr>
          <p:cNvPr id="40" name="Контейнер за 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901B7E-8638-4D3C-B803-8476C826099B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168274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grpSp>
        <p:nvGrpSpPr>
          <p:cNvPr id="52" name="Гру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7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54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55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56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5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5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5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6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6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6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6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6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</p:grpSp>
      <p:sp>
        <p:nvSpPr>
          <p:cNvPr id="79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</a:p>
        </p:txBody>
      </p:sp>
      <p:sp>
        <p:nvSpPr>
          <p:cNvPr id="81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grpSp>
        <p:nvGrpSpPr>
          <p:cNvPr id="84" name="Гру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7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86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87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88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</p:grpSp>
      <p:sp>
        <p:nvSpPr>
          <p:cNvPr id="78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</a:p>
        </p:txBody>
      </p:sp>
      <p:sp>
        <p:nvSpPr>
          <p:cNvPr id="82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grpSp>
        <p:nvGrpSpPr>
          <p:cNvPr id="97" name="Гру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7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9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0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1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2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3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4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5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6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7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8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9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</p:grpSp>
      <p:sp>
        <p:nvSpPr>
          <p:cNvPr id="80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</a:p>
        </p:txBody>
      </p:sp>
      <p:sp>
        <p:nvSpPr>
          <p:cNvPr id="83" name="Контейнер за 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AEF1C-0EB4-42C0-A8AF-A8F0BC65CB18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6819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grpSp>
        <p:nvGrpSpPr>
          <p:cNvPr id="84" name="Гру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7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86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87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88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</p:grpSp>
      <p:sp>
        <p:nvSpPr>
          <p:cNvPr id="9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</a:p>
        </p:txBody>
      </p:sp>
      <p:grpSp>
        <p:nvGrpSpPr>
          <p:cNvPr id="98" name="Гру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7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0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1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2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3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4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5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6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7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8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9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10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</p:grpSp>
      <p:sp>
        <p:nvSpPr>
          <p:cNvPr id="111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</a:p>
        </p:txBody>
      </p:sp>
      <p:grpSp>
        <p:nvGrpSpPr>
          <p:cNvPr id="112" name="Гру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Свободна линия 41"/>
            <p:cNvSpPr/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7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14" name="Свободна линия 42"/>
            <p:cNvSpPr/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15" name="Свободна линия 43"/>
            <p:cNvSpPr/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16" name="Свободна линия 44"/>
            <p:cNvSpPr/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1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1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1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2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2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2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2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2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</p:grpSp>
      <p:sp>
        <p:nvSpPr>
          <p:cNvPr id="125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/>
              <a:t>Щракнете върху иконата, за да добавите картина</a:t>
            </a:r>
          </a:p>
        </p:txBody>
      </p:sp>
      <p:sp>
        <p:nvSpPr>
          <p:cNvPr id="126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5D035C-3CED-4380-9DCD-5B3DB0926B4F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78742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EE191320-5DC8-4F07-8DB4-B4B29ED6DA0F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239762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grpSp>
        <p:nvGrpSpPr>
          <p:cNvPr id="8" name="Гру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Свободна линия 42"/>
            <p:cNvSpPr/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0" name="Свободна линия 43"/>
            <p:cNvSpPr/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grpSp>
          <p:nvGrpSpPr>
            <p:cNvPr id="11" name="Гру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Свободна линия 41"/>
              <p:cNvSpPr/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7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bg-BG"/>
              </a:p>
            </p:txBody>
          </p:sp>
          <p:sp>
            <p:nvSpPr>
              <p:cNvPr id="21" name="Свободна линия 44"/>
              <p:cNvSpPr/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bg-BG"/>
              </a:p>
            </p:txBody>
          </p:sp>
        </p:grpSp>
        <p:sp>
          <p:nvSpPr>
            <p:cNvPr id="12" name="Свободна 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3" name="Свободна 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4" name="Свободна 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5" name="Свободна 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6" name="Свободна 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7" name="Свободна 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8" name="Свободна 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  <p:sp>
          <p:nvSpPr>
            <p:cNvPr id="19" name="Свободна 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/>
            </a:p>
          </p:txBody>
        </p:sp>
      </p:grp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bg-BG"/>
              <a:t>Щракнете върху иконата, за да добавите картина</a:t>
            </a:r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9C82EE-B61A-4D1E-8B9F-566DDD81A40C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65957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26BCC16-773B-47D3-81CB-ABCCB70BDB63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447936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 xmlns:p159="http://schemas.microsoft.com/office/powerpoint/2015/09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bg-BG"/>
              <a:t>Щракнете, за да редактирате стиловете на текста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62868CF-9D39-4C3A-995A-66B0FE340C1F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4205803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err="1"/>
              <a:t>Редакт. стил загл. образец</a:t>
            </a:r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bg-BG"/>
              <a:t>Редактиране на стиловете на текста на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E98C7BAC-D537-4F20-A952-B54CFA1E7992}" type="datetime1">
              <a:rPr lang="bg-BG" smtClean="0"/>
              <a:pPr/>
              <a:t>17.6.2025 г.</a:t>
            </a:fld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:p159="http://schemas.microsoft.com/office/powerpoint/2015/09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microsoft.com/office/2007/relationships/media" Target="../media/media1.mp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574235" y="1382713"/>
            <a:ext cx="7523266" cy="2841522"/>
          </a:xfrm>
        </p:spPr>
        <p:txBody>
          <a:bodyPr rtlCol="0"/>
          <a:lstStyle/>
          <a:p>
            <a:pPr rtl="0"/>
            <a:r>
              <a:rPr lang="bg-BG" sz="5400" b="1"/>
              <a:t>ДГ,,ДЕНИЦА“</a:t>
            </a:r>
            <a:br>
              <a:rPr lang="bg-BG" sz="5400" b="1"/>
            </a:br>
            <a:r>
              <a:rPr lang="bg-BG" sz="5400" b="1"/>
              <a:t/>
            </a:r>
            <a:br>
              <a:rPr lang="bg-BG" sz="5400" b="1"/>
            </a:br>
            <a:r>
              <a:rPr lang="bg-BG" sz="2800" b="1"/>
              <a:t>,,Родителите и образователната институция – между взаимните очаквания и споделената отговорност‘‘. </a:t>
            </a: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5C587884-95BF-10D0-1DD4-BE094C64C6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9041631" y="4054526"/>
            <a:ext cx="3150369" cy="2803474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769675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>
          <a:xfrm>
            <a:off x="2474258" y="1387736"/>
            <a:ext cx="9717741" cy="4864207"/>
          </a:xfrm>
        </p:spPr>
        <p:txBody>
          <a:bodyPr rtlCol="0">
            <a:noAutofit/>
          </a:bodyPr>
          <a:lstStyle/>
          <a:p>
            <a:r>
              <a:rPr lang="ru-RU" sz="2400" b="1"/>
              <a:t/>
            </a:r>
            <a:br>
              <a:rPr lang="ru-RU" sz="2400" b="1"/>
            </a:br>
            <a:r>
              <a:rPr lang="ru-RU" sz="2400" b="1"/>
              <a:t/>
            </a:r>
            <a:br>
              <a:rPr lang="ru-RU" sz="2400" b="1"/>
            </a:br>
            <a:r>
              <a:rPr lang="ru-RU" sz="2400" b="1"/>
              <a:t>1. Въведение :</a:t>
            </a:r>
            <a:br>
              <a:rPr lang="ru-RU" sz="2400" b="1"/>
            </a:br>
            <a:r>
              <a:rPr lang="ru-RU" sz="2400" b="1"/>
              <a:t/>
            </a:r>
            <a:br>
              <a:rPr lang="ru-RU" sz="2400" b="1"/>
            </a:br>
            <a:r>
              <a:rPr lang="ru-RU" sz="2400"/>
              <a:t>Взаимодействието между родителите и образователната институция е основополагащо за развитието на детето. Това сътрудничество става още по-важно в контекста на ромските деца, които често изправени пред социални и образователни предизвикателства. Целта на тази презентация е да разгледа взаимните очаквания и споделената отговорност между родители и детска градина, като се обърне внимание на специфичните нужди на ромските семейства.</a:t>
            </a:r>
            <a:br>
              <a:rPr lang="ru-RU" sz="2400"/>
            </a:br>
            <a:endParaRPr lang="bg-BG" sz="240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66756870-8CE6-3D0D-F18B-4962170A3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-648004" y="-365760"/>
            <a:ext cx="4039453" cy="2639962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081074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2787" y="-2261420"/>
            <a:ext cx="10268208" cy="5122606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/>
              <a:t>2. Ролята на родителите в ромската общност :  </a:t>
            </a:r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endParaRPr lang="bg-BG"/>
          </a:p>
        </p:txBody>
      </p:sp>
      <p:sp>
        <p:nvSpPr>
          <p:cNvPr id="8" name="Контейнер за съдържание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D0606B5-F2F5-5406-8818-A7F3023CC0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740311"/>
            <a:ext cx="6019800" cy="31463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/>
              <a:t>Родителите в ромската общност често изпитват специфични трудности, които могат да повлияят на взаимодействието им с образователната система. Те може да имат различни възприятия за образованието, като например:</a:t>
            </a:r>
            <a:endParaRPr lang="bg-BG"/>
          </a:p>
          <a:p>
            <a:endParaRPr lang="bg-BG"/>
          </a:p>
        </p:txBody>
      </p:sp>
      <p:sp>
        <p:nvSpPr>
          <p:cNvPr id="12" name="Контейнер за съдържание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53F1A27A-5F50-0401-4CA2-AD2DADD6F4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465006"/>
            <a:ext cx="4951412" cy="4548571"/>
          </a:xfrm>
        </p:spPr>
        <p:txBody>
          <a:bodyPr>
            <a:normAutofit fontScale="92500"/>
          </a:bodyPr>
          <a:lstStyle/>
          <a:p>
            <a:r>
              <a:rPr lang="ru-RU" b="1"/>
              <a:t>Липса на образование</a:t>
            </a:r>
            <a:r>
              <a:rPr lang="ru-RU"/>
              <a:t>: Някои родители не са имали достъп до образование и може да не разбират напълно ползите от училището.</a:t>
            </a:r>
          </a:p>
          <a:p>
            <a:r>
              <a:rPr lang="ru-RU" b="1" err="1"/>
              <a:t>Социални и икономически затруднения</a:t>
            </a:r>
            <a:r>
              <a:rPr lang="ru-RU"/>
              <a:t>: Много ромски семейства живеят в условия на бедност, което прави образованието на децата понякога второстепенно.</a:t>
            </a:r>
            <a:endParaRPr lang="bg-BG"/>
          </a:p>
        </p:txBody>
      </p:sp>
      <p:pic>
        <p:nvPicPr>
          <p:cNvPr id="14" name="Картина 1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E64E2A4-94EA-8F73-F20E-F26D2F68D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0" y="4316166"/>
            <a:ext cx="5732206" cy="2541834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92330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/>
              <a:t>          Очаквания на родителите:  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0" y="1825625"/>
            <a:ext cx="6019800" cy="4187952"/>
          </a:xfrm>
        </p:spPr>
        <p:txBody>
          <a:bodyPr rtl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err="1"/>
              <a:t>Децата им да получават добро образование и да са в безопасност.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err="1"/>
              <a:t>Учителите да се грижат за децата им и да им помагат да учат.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err="1"/>
              <a:t>Подкрепа при социализацията и адаптацията на децата към образователната среда.</a:t>
            </a:r>
          </a:p>
        </p:txBody>
      </p:sp>
      <p:pic>
        <p:nvPicPr>
          <p:cNvPr id="8" name="Контейнер за съдържание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81FEEAF-2928-DCBB-7CAE-92A9B9A98F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6947927" y="2378926"/>
            <a:ext cx="3779546" cy="2728332"/>
          </a:xfr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024694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98324" y="2419195"/>
            <a:ext cx="6096000" cy="2226548"/>
          </a:xfrm>
        </p:spPr>
        <p:txBody>
          <a:bodyPr rtlCol="0">
            <a:noAutofit/>
          </a:bodyPr>
          <a:lstStyle/>
          <a:p>
            <a:pPr rtl="0"/>
            <a:endParaRPr lang="en-US" sz="2000" b="1"/>
          </a:p>
          <a:p>
            <a:pPr rtl="0"/>
            <a:endParaRPr lang="en-US" sz="2000"/>
          </a:p>
          <a:p>
            <a:pPr rtl="0"/>
            <a:endParaRPr lang="en-US" sz="2000" b="1"/>
          </a:p>
          <a:p>
            <a:pPr rtl="0"/>
            <a:endParaRPr lang="en-US" sz="2000"/>
          </a:p>
        </p:txBody>
      </p:sp>
      <p:sp>
        <p:nvSpPr>
          <p:cNvPr id="8" name="Заглавие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5A7EA8D2-1373-A97C-9BCD-2B852A59B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070" y="619433"/>
            <a:ext cx="10595923" cy="1277578"/>
          </a:xfrm>
        </p:spPr>
        <p:txBody>
          <a:bodyPr>
            <a:normAutofit/>
          </a:bodyPr>
          <a:lstStyle/>
          <a:p>
            <a:r>
              <a:rPr lang="en-US"/>
              <a:t>     </a:t>
            </a:r>
            <a:r>
              <a:rPr lang="ru-RU"/>
              <a:t>3. Ролята на образователната институция: </a:t>
            </a:r>
            <a:endParaRPr lang="bg-BG"/>
          </a:p>
        </p:txBody>
      </p:sp>
      <p:sp>
        <p:nvSpPr>
          <p:cNvPr id="10" name="Текстов контейнер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873885B-0267-6C58-2E47-F04127FE5B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8324" y="2734443"/>
            <a:ext cx="7865805" cy="2226548"/>
          </a:xfrm>
        </p:spPr>
        <p:txBody>
          <a:bodyPr/>
          <a:lstStyle/>
          <a:p>
            <a:r>
              <a:rPr lang="ru-RU" err="1"/>
              <a:t>Детската градина е не само място за игра, но и за образоване, социализация и интеграция на децата. Образователната институция носи отговорността да:</a:t>
            </a:r>
          </a:p>
          <a:p>
            <a:endParaRPr lang="bg-BG"/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AE53E67A-F903-F9DD-9FBF-86DA78CEA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7865806" y="3116827"/>
            <a:ext cx="3605188" cy="3741174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401740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9008290-779B-9618-57B6-69A6406113E1}"/>
              </a:ext>
            </a:extLst>
          </p:cNvPr>
          <p:cNvSpPr txBox="1"/>
          <p:nvPr/>
        </p:nvSpPr>
        <p:spPr>
          <a:xfrm>
            <a:off x="324465" y="1052052"/>
            <a:ext cx="895718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/>
              <a:t>Осигури подходяща образователна среда</a:t>
            </a:r>
            <a:r>
              <a:rPr lang="ru-RU"/>
              <a:t>: Педагозите трябва да създадат условия, в които всяко дете може да се развива по индивидуален начин, като се вземат предвид неговите културни и социални особености</a:t>
            </a:r>
            <a:endParaRPr lang="en-US"/>
          </a:p>
          <a:p>
            <a:endParaRPr lang="ru-RU"/>
          </a:p>
          <a:p>
            <a:pPr>
              <a:buFont typeface="Arial" panose="020B0604020202020204" pitchFamily="34" charset="0"/>
              <a:buChar char="•"/>
            </a:pPr>
            <a:r>
              <a:rPr lang="ru-RU" b="1"/>
              <a:t>Подкрепи родителите</a:t>
            </a:r>
            <a:r>
              <a:rPr lang="ru-RU"/>
              <a:t>: Педагозите трябва да информират родителите за напредъка на детето и да предложат помощ, когато е необходимо.</a:t>
            </a:r>
            <a:endParaRPr lang="en-US"/>
          </a:p>
          <a:p>
            <a:pPr>
              <a:buFont typeface="Arial" panose="020B0604020202020204" pitchFamily="34" charset="0"/>
              <a:buChar char="•"/>
            </a:pPr>
            <a:endParaRPr lang="ru-RU"/>
          </a:p>
          <a:p>
            <a:pPr>
              <a:buFont typeface="Arial" panose="020B0604020202020204" pitchFamily="34" charset="0"/>
              <a:buChar char="•"/>
            </a:pPr>
            <a:r>
              <a:rPr lang="ru-RU" b="1" err="1"/>
              <a:t>Стимулира социализацията</a:t>
            </a:r>
            <a:r>
              <a:rPr lang="ru-RU"/>
              <a:t>: Работата с деца от различни социални слоеве и култури е от съществено значение за изграждането на уважение и толерантност сред децата.</a:t>
            </a:r>
            <a:endParaRPr lang="en-US"/>
          </a:p>
          <a:p>
            <a:pPr>
              <a:buFont typeface="Arial" panose="020B0604020202020204" pitchFamily="34" charset="0"/>
              <a:buChar char="•"/>
            </a:pPr>
            <a:endParaRPr lang="ru-RU"/>
          </a:p>
          <a:p>
            <a:r>
              <a:rPr lang="ru-RU" err="1"/>
              <a:t>Образователната институция трябва да бъде не само място за учене, но и място, в което родителите се чувстват подкрепени и включени в образователния процес.</a:t>
            </a: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3C598D92-41D8-1F1C-335D-147614500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9468463" y="4050890"/>
            <a:ext cx="2723537" cy="2807110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612749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0880809D-A70F-0331-57DF-DC2E1F0F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409" y="238409"/>
            <a:ext cx="9735878" cy="1212028"/>
          </a:xfrm>
        </p:spPr>
        <p:txBody>
          <a:bodyPr/>
          <a:lstStyle/>
          <a:p>
            <a:r>
              <a:rPr lang="ru-RU" sz="2800"/>
              <a:t>4. Взаимни очаквания и отговорности</a:t>
            </a:r>
            <a:r>
              <a:rPr lang="ru-RU"/>
              <a:t>:</a:t>
            </a:r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DDE6517-28F3-0CAC-1915-1216CF70E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825625"/>
            <a:ext cx="6019800" cy="4187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err="1"/>
              <a:t>Очаквания на родителите към детската градина:</a:t>
            </a:r>
            <a:endParaRPr lang="ru-RU" sz="1800"/>
          </a:p>
          <a:p>
            <a:pPr>
              <a:buFont typeface="Arial" panose="020B0604020202020204" pitchFamily="34" charset="0"/>
              <a:buChar char="•"/>
            </a:pPr>
            <a:r>
              <a:rPr lang="ru-RU" sz="1800" err="1"/>
              <a:t>Безопасност и грижа за децата.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err="1"/>
              <a:t>Професионално отношение и индивидуален подход.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err="1"/>
              <a:t>Подкрепа при социализацията и възпитанието на децата.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err="1"/>
              <a:t>Изграждане на доверие и открита комуникация с учителите.</a:t>
            </a:r>
          </a:p>
          <a:p>
            <a:endParaRPr lang="bg-BG" sz="1600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53F352CA-FBBB-6CD9-A456-3F32DC34D7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83826" cy="4187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err="1"/>
              <a:t>Очаквания на институцията към родителите:</a:t>
            </a:r>
            <a:endParaRPr lang="ru-RU" sz="1800"/>
          </a:p>
          <a:p>
            <a:pPr>
              <a:buFont typeface="Arial" panose="020B0604020202020204" pitchFamily="34" charset="0"/>
              <a:buChar char="•"/>
            </a:pPr>
            <a:r>
              <a:rPr lang="ru-RU" sz="1800"/>
              <a:t>Активно участие в образованието и развитието на децата.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/>
              <a:t>Спазване на правилата в детската градина и активно взаимодействие с педагогическия екип.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800" err="1"/>
              <a:t>Подкрепа за социализацията и развитието на детето извън детската градина (например, участие в родителски срещи и събития).</a:t>
            </a:r>
          </a:p>
          <a:p>
            <a:endParaRPr lang="bg-BG" sz="180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D4F63C8-29AE-F557-A7F1-95F6B0528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-152400" y="0"/>
            <a:ext cx="2730159" cy="1904762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586242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CC89A90-838F-6758-71E0-36A6B2B7A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9341" y="1907458"/>
            <a:ext cx="8154273" cy="4375355"/>
          </a:xfrm>
        </p:spPr>
        <p:txBody>
          <a:bodyPr>
            <a:noAutofit/>
          </a:bodyPr>
          <a:lstStyle/>
          <a:p>
            <a:r>
              <a:rPr lang="ru-RU" sz="2800" b="1" err="1"/>
              <a:t>Споделена отговорност</a:t>
            </a:r>
            <a:r>
              <a:rPr lang="ru-RU" sz="2000" b="1"/>
              <a:t>:</a:t>
            </a:r>
            <a:r>
              <a:rPr lang="en-US" sz="2000" b="1"/>
              <a:t/>
            </a:r>
            <a:br>
              <a:rPr lang="en-US" sz="2000" b="1"/>
            </a:br>
            <a:r>
              <a:rPr lang="ru-RU" sz="2000"/>
              <a:t/>
            </a:r>
            <a:br>
              <a:rPr lang="ru-RU" sz="2000"/>
            </a:br>
            <a:r>
              <a:rPr lang="ru-RU" sz="2000" b="1"/>
              <a:t>Образование възпитание</a:t>
            </a:r>
            <a:r>
              <a:rPr lang="ru-RU" sz="2000"/>
              <a:t>: Родителите и институцията трябва да работят заедно, за да осигурят на децата всестранно развитие.</a:t>
            </a:r>
            <a:r>
              <a:rPr lang="en-US" sz="2000"/>
              <a:t/>
            </a:r>
            <a:br>
              <a:rPr lang="en-US" sz="2000"/>
            </a:br>
            <a:r>
              <a:rPr lang="ru-RU" sz="2000"/>
              <a:t/>
            </a:r>
            <a:br>
              <a:rPr lang="ru-RU" sz="2000"/>
            </a:br>
            <a:r>
              <a:rPr lang="ru-RU" sz="2000" b="1" err="1"/>
              <a:t>Обсъждане на напредъка на детето</a:t>
            </a:r>
            <a:r>
              <a:rPr lang="ru-RU" sz="2000"/>
              <a:t>: Честата комуникация между учителите и родителите е важна за да се идентифицират нуждите на детето </a:t>
            </a:r>
            <a:r>
              <a:rPr lang="ru-RU" sz="2000" b="1"/>
              <a:t> </a:t>
            </a:r>
            <a:r>
              <a:rPr lang="ru-RU" sz="2000"/>
              <a:t>и да се осигури подкрепа.</a:t>
            </a:r>
            <a:r>
              <a:rPr lang="en-US" sz="2000"/>
              <a:t/>
            </a:r>
            <a:br>
              <a:rPr lang="en-US" sz="2000"/>
            </a:br>
            <a:r>
              <a:rPr lang="ru-RU" sz="2000"/>
              <a:t/>
            </a:r>
            <a:br>
              <a:rPr lang="ru-RU" sz="2000"/>
            </a:br>
            <a:r>
              <a:rPr lang="ru-RU" sz="2000" b="1" err="1"/>
              <a:t>Преодоляване на трудности</a:t>
            </a:r>
            <a:r>
              <a:rPr lang="ru-RU" sz="2000"/>
              <a:t>: Споделената отговорност включва и справяне с трудностите, които възникват в ежедневието, като например социални и икономически проблеми.</a:t>
            </a:r>
            <a:br>
              <a:rPr lang="ru-RU" sz="2000"/>
            </a:br>
            <a:endParaRPr lang="bg-BG" sz="200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FDFB048-2EE3-B210-515C-E61AB0DCB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-368047" y="-118334"/>
            <a:ext cx="2328640" cy="1904762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820020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B5188E5C-4CFD-AD3D-4F22-843021A7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5. Предизвикателства в работата с ромски родители</a:t>
            </a:r>
            <a:r>
              <a:rPr lang="en-US"/>
              <a:t> :</a:t>
            </a:r>
            <a:endParaRPr lang="bg-BG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923805F7-2D4C-D2DE-2877-F00778524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6813" y="1825625"/>
            <a:ext cx="10936801" cy="4187952"/>
          </a:xfrm>
        </p:spPr>
        <p:txBody>
          <a:bodyPr/>
          <a:lstStyle/>
          <a:p>
            <a:r>
              <a:rPr lang="ru-RU" b="1" err="1"/>
              <a:t>Езикови бариери</a:t>
            </a:r>
            <a:r>
              <a:rPr lang="ru-RU"/>
              <a:t>: Някои родители може да не говорят български език или да го владеят в ограничена степен.</a:t>
            </a:r>
            <a:endParaRPr lang="en-US"/>
          </a:p>
          <a:p>
            <a:r>
              <a:rPr lang="ru-RU" b="1"/>
              <a:t>Липса на образование на родителите</a:t>
            </a:r>
            <a:r>
              <a:rPr lang="ru-RU"/>
              <a:t>: Това може да води до недоразумения относно образователните нужди на детето.</a:t>
            </a:r>
            <a:endParaRPr lang="en-US"/>
          </a:p>
          <a:p>
            <a:r>
              <a:rPr lang="ru-RU" b="1" err="1"/>
              <a:t>Ниски социални и икономически условия</a:t>
            </a:r>
            <a:r>
              <a:rPr lang="ru-RU"/>
              <a:t>: Много ромски семейства имат ограничен достъп до ресурси като книги, храни и дрехи, което може да повлияе на образователния процес</a:t>
            </a:r>
            <a:r>
              <a:rPr lang="en-US"/>
              <a:t>.</a:t>
            </a:r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514573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C8995CB-4FC3-302F-2842-D844726C5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/>
              <a:t>Как да се справим с тези предизвикателства </a:t>
            </a:r>
            <a:endParaRPr lang="bg-BG" sz="280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2EB68AA-E349-4EB5-6FD2-D371CA366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/>
              <a:t>Чрез </a:t>
            </a:r>
            <a:r>
              <a:rPr lang="ru-RU" b="1"/>
              <a:t>постоянна комуникация</a:t>
            </a:r>
            <a:r>
              <a:rPr lang="ru-RU"/>
              <a:t> и изграждане на доверие между родители и педагогически екип.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/>
              <a:t>Чрез </a:t>
            </a:r>
            <a:r>
              <a:rPr lang="ru-RU" b="1"/>
              <a:t>обучение и информационни сесии</a:t>
            </a:r>
            <a:r>
              <a:rPr lang="ru-RU"/>
              <a:t> за родителите относно важността на образованието.</a:t>
            </a:r>
          </a:p>
          <a:p>
            <a:pPr marL="0" indent="0">
              <a:buNone/>
            </a:pPr>
            <a:r>
              <a:rPr lang="ru-RU"/>
              <a:t> Чрез </a:t>
            </a:r>
            <a:r>
              <a:rPr lang="ru-RU" b="1" err="1"/>
              <a:t>осигуряване на културно чувствителен подход</a:t>
            </a:r>
            <a:r>
              <a:rPr lang="ru-RU"/>
              <a:t> към   семейства с различни социални и културни особености.</a:t>
            </a:r>
          </a:p>
          <a:p>
            <a:endParaRPr lang="bg-BG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B191A2C-50D6-A8F5-C95B-8D93871D3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4355690" y="4454014"/>
            <a:ext cx="7836310" cy="2403986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654722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155712" y="930136"/>
            <a:ext cx="4805916" cy="4853975"/>
          </a:xfrm>
        </p:spPr>
        <p:txBody>
          <a:bodyPr rtlCol="0">
            <a:noAutofit/>
          </a:bodyPr>
          <a:lstStyle/>
          <a:p>
            <a:pPr rtl="0"/>
            <a:r>
              <a:rPr lang="ru-RU" sz="1600" b="1" i="1" u="sng" err="1">
                <a:solidFill>
                  <a:schemeClr val="accent3">
                    <a:lumMod val="50000"/>
                  </a:schemeClr>
                </a:solidFill>
              </a:rPr>
              <a:t>Планът за взаимодействие с родителите в детската градина е ключов за създаване на успешна образователна и социална среда за децата. Целта е да се осигури активна комуникация между възпитателите и родителите, за да се подкрепя развитието на детето в различни аспекти – емоционално, социално и когнитивно. Важни елементи включват редовни срещи и консултации с родителите, споделяне на информация за напредъка на децата, организиране на съвместни мероприятия като празници и работилници, както и ангажираност на родителите в ежедневния процес на обучение. Така се изгражда доверие и сътрудничество, което благоприятства развитието на детето в безопасна и подкрепяща среда.</a:t>
            </a:r>
            <a:endParaRPr lang="bg-BG" sz="1600" b="1" i="1" u="sng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5439C88-1ADE-92AD-6C8A-1F1E437A76CF}"/>
              </a:ext>
            </a:extLst>
          </p:cNvPr>
          <p:cNvSpPr txBox="1"/>
          <p:nvPr/>
        </p:nvSpPr>
        <p:spPr>
          <a:xfrm>
            <a:off x="858630" y="930136"/>
            <a:ext cx="55945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600" b="0" i="0" u="none" strike="noStrike" kern="1200" cap="none" spc="0" normalizeH="0" baseline="0" noProof="0">
                <a:ln>
                  <a:noFill/>
                </a:ln>
                <a:solidFill>
                  <a:srgbClr val="9A5315">
                    <a:lumMod val="50000"/>
                  </a:srgbClr>
                </a:solidFill>
                <a:effectLst/>
                <a:uLnTx/>
                <a:uFillTx/>
                <a:latin typeface="Segoe Print"/>
                <a:ea typeface="+mj-ea"/>
                <a:cs typeface="+mj-cs"/>
              </a:rPr>
              <a:t>3. Ролята на образователната институция</a:t>
            </a:r>
            <a:endParaRPr lang="bg-BG"/>
          </a:p>
        </p:txBody>
      </p:sp>
      <p:pic>
        <p:nvPicPr>
          <p:cNvPr id="34" name="Контейнер за картина 3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71F7CF8-8D0C-E098-D633-147F26A438C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1791" r="11791"/>
          <a:stretch>
            <a:fillRect/>
          </a:stretch>
        </p:blipFill>
        <p:spPr>
          <a:xfrm>
            <a:off x="665917" y="1041745"/>
            <a:ext cx="6138531" cy="4795775"/>
          </a:xfrm>
        </p:spPr>
      </p:pic>
      <p:pic>
        <p:nvPicPr>
          <p:cNvPr id="36" name="Картина 3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CCA96512-7068-745E-FF36-014C13C2E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4481254" y="2016608"/>
            <a:ext cx="1971930" cy="1014367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1971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6A8951E-9EC4-F374-8B75-E1BAD4CFC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6. Примери за успешни практики :</a:t>
            </a:r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00456280-C594-65B1-32DE-494EFD155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5214" y="1752599"/>
            <a:ext cx="10058400" cy="5318051"/>
          </a:xfrm>
        </p:spPr>
        <p:txBody>
          <a:bodyPr/>
          <a:lstStyle/>
          <a:p>
            <a:r>
              <a:rPr lang="ru-RU" b="1"/>
              <a:t>В работата с ромските семейства могат да се приложат успешни идеи за подобряване на сътрудничеството и разбирателството</a:t>
            </a:r>
            <a:r>
              <a:rPr lang="ru-RU"/>
              <a:t>.</a:t>
            </a:r>
          </a:p>
          <a:p>
            <a:r>
              <a:rPr lang="ru-RU" b="1" err="1"/>
              <a:t>Срещи с родители</a:t>
            </a:r>
            <a:r>
              <a:rPr lang="ru-RU"/>
              <a:t>: Организиране на срещи и консултации с родителите в удобно за тях време и място, като се вземат предвид ежедневните им задължения.</a:t>
            </a:r>
          </a:p>
          <a:p>
            <a:r>
              <a:rPr lang="ru-RU" b="1" err="1"/>
              <a:t>Интерактивни събития</a:t>
            </a:r>
            <a:r>
              <a:rPr lang="ru-RU"/>
              <a:t>: Организиране на съвместни събития като театрални представления, игри или празници, които да включват както родители, така и деца, за създаване на усещане за общност.</a:t>
            </a:r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712184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1EFFE7DC-9288-517D-E1CB-89EBEFFDD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9178188-67F4-54C0-E254-A2DFEFC92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/>
              <a:t>През последните  месеци, благодарение на активното участие на ромските родители в проекта "Силен старт", наблюдаваме значително подобрение в присъствието на децата в детската градина, както и в техните социални и емоционални умения. Родителите също започнаха да споделят положителни отзиви за методите на обучение и как те могат да бъдат прилагани в ежедневието им у дома.</a:t>
            </a:r>
          </a:p>
          <a:p>
            <a:endParaRPr lang="ru-RU"/>
          </a:p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35310DAE-FFF5-AD5C-B07B-BD0AC5575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BB041D95-0556-CB00-BDD0-AFCE0F2F7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7511732" y="1073888"/>
            <a:ext cx="4680229" cy="5029200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893586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0A69830D-8DD4-F9F7-069C-C0DE750AB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3696929" y="1730477"/>
            <a:ext cx="8195248" cy="4822723"/>
          </a:xfrm>
          <a:effectLst>
            <a:glow rad="876300">
              <a:srgbClr val="92D050">
                <a:alpha val="40000"/>
              </a:srgbClr>
            </a:glow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B74EA82A-60F3-AB7B-FDAB-F8BF6EBFA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501324" y="2904925"/>
            <a:ext cx="3080972" cy="3070588"/>
          </a:xfrm>
          <a:prstGeom prst="rect">
            <a:avLst/>
          </a:prstGeom>
        </p:spPr>
      </p:pic>
      <p:sp>
        <p:nvSpPr>
          <p:cNvPr id="11" name="Заглавие 10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BE91ED90-7535-4289-D4EF-09BD947A5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err="1"/>
              <a:t>Успешни практики за работа с родители в детската градина.</a:t>
            </a:r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983390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065007" y="609600"/>
            <a:ext cx="10058607" cy="914400"/>
          </a:xfrm>
        </p:spPr>
        <p:txBody>
          <a:bodyPr rtlCol="0">
            <a:normAutofit/>
          </a:bodyPr>
          <a:lstStyle/>
          <a:p>
            <a:pPr rtl="0"/>
            <a:r>
              <a:rPr lang="bg-BG" sz="2400"/>
              <a:t>,,Насилието между децата – какво трябва да знаем за него‘‘</a:t>
            </a:r>
          </a:p>
        </p:txBody>
      </p:sp>
      <p:sp>
        <p:nvSpPr>
          <p:cNvPr id="9" name="Контейнер за текст 8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13" name="Контейнер за текст 12"/>
          <p:cNvSpPr>
            <a:spLocks noGrp="1"/>
          </p:cNvSpPr>
          <p:nvPr>
            <p:ph type="body" sz="half" idx="21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sp>
        <p:nvSpPr>
          <p:cNvPr id="14" name="Контейнер за текст 13"/>
          <p:cNvSpPr>
            <a:spLocks noGrp="1"/>
          </p:cNvSpPr>
          <p:nvPr>
            <p:ph type="body" sz="half" idx="22"/>
          </p:nvPr>
        </p:nvSpPr>
        <p:spPr>
          <a:xfrm>
            <a:off x="3222702" y="4947404"/>
            <a:ext cx="7729580" cy="1576059"/>
          </a:xfrm>
          <a:solidFill>
            <a:schemeClr val="bg2">
              <a:alpha val="15000"/>
            </a:schemeClr>
          </a:solidFill>
        </p:spPr>
        <p:txBody>
          <a:bodyPr rtlCol="0">
            <a:normAutofit/>
          </a:bodyPr>
          <a:lstStyle/>
          <a:p>
            <a:pPr rtl="0"/>
            <a:endParaRPr lang="bg-BG"/>
          </a:p>
        </p:txBody>
      </p:sp>
      <p:pic>
        <p:nvPicPr>
          <p:cNvPr id="22" name="Контейнер за картина 2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502EB404-6EA6-D60D-D20A-F522FB6AECF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11645" b="11645"/>
          <a:stretch>
            <a:fillRect/>
          </a:stretch>
        </p:blipFill>
        <p:spPr>
          <a:xfrm>
            <a:off x="938919" y="1824285"/>
            <a:ext cx="3357778" cy="2729782"/>
          </a:xfrm>
          <a:solidFill>
            <a:schemeClr val="bg2">
              <a:alpha val="83000"/>
            </a:schemeClr>
          </a:solidFill>
          <a:effectLst>
            <a:glow rad="4699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92000"/>
              </a:srgbClr>
            </a:outerShdw>
            <a:reflection blurRad="114300" stA="45000" endPos="65000" dist="50800" dir="5400000" sy="-100000" algn="bl" rotWithShape="0"/>
          </a:effectLst>
        </p:spPr>
      </p:pic>
      <p:pic>
        <p:nvPicPr>
          <p:cNvPr id="24" name="Контейнер за картина 2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0BE3752-E121-5687-7C71-C7A833ADE9D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11667" b="11667"/>
          <a:stretch>
            <a:fillRect/>
          </a:stretch>
        </p:blipFill>
        <p:spPr>
          <a:xfrm>
            <a:off x="4738116" y="1835436"/>
            <a:ext cx="3147358" cy="2776308"/>
          </a:xfrm>
          <a:effectLst>
            <a:glow rad="647700">
              <a:schemeClr val="accent1">
                <a:alpha val="40000"/>
              </a:schemeClr>
            </a:glow>
            <a:reflection stA="45000" endPos="26000" dist="50800" dir="5400000" sy="-100000" algn="bl" rotWithShape="0"/>
          </a:effectLst>
        </p:spPr>
      </p:pic>
      <p:pic>
        <p:nvPicPr>
          <p:cNvPr id="26" name="Контейнер за картина 2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97C8DE15-C4C6-C724-6656-02DFC854204F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3336" r="13336"/>
          <a:stretch>
            <a:fillRect/>
          </a:stretch>
        </p:blipFill>
        <p:spPr>
          <a:xfrm>
            <a:off x="8222798" y="1824285"/>
            <a:ext cx="3743060" cy="2776308"/>
          </a:xfrm>
          <a:effectLst>
            <a:glow rad="622300">
              <a:schemeClr val="accent1">
                <a:alpha val="40000"/>
              </a:schemeClr>
            </a:glow>
          </a:effectLst>
        </p:spPr>
      </p:pic>
      <p:sp>
        <p:nvSpPr>
          <p:cNvPr id="28" name="Текстово поле 2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DF62DBE-837B-2D0F-B357-DAAB26804F90}"/>
              </a:ext>
            </a:extLst>
          </p:cNvPr>
          <p:cNvSpPr txBox="1"/>
          <p:nvPr/>
        </p:nvSpPr>
        <p:spPr>
          <a:xfrm>
            <a:off x="334489" y="4861641"/>
            <a:ext cx="11452349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</a:t>
            </a:r>
            <a:r>
              <a:rPr lang="bg-BG" sz="1600" b="1">
                <a:solidFill>
                  <a:prstClr val="black"/>
                </a:solidFill>
                <a:latin typeface="Calibri"/>
              </a:rPr>
              <a:t>ова е тема </a:t>
            </a: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насочена към повишаване на </a:t>
            </a:r>
            <a:r>
              <a:rPr lang="ru-RU" sz="1600" b="1">
                <a:solidFill>
                  <a:prstClr val="black"/>
                </a:solidFill>
                <a:latin typeface="Calibri"/>
              </a:rPr>
              <a:t>интереса </a:t>
            </a: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 родителите за проблемите, свързани с насилието между децата, и как да се справят с тях. Родителите участваха в работни групи, на които обсъждахме различни форми на насилие в училище и детската градина, както и стратегии за превенция. Целта на срещата беше да се осигури безопасна и подкрепяща среда за всички деца и да се укрепи връзката между семейството и детската градина за решаване на подобни проблеми. </a:t>
            </a:r>
            <a:endParaRPr lang="bg-BG" sz="1600" b="1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242303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F762700-AE8C-135A-E306-D4DC57093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6214" y="0"/>
            <a:ext cx="2286000" cy="1124279"/>
          </a:xfrm>
        </p:spPr>
        <p:txBody>
          <a:bodyPr>
            <a:normAutofit/>
          </a:bodyPr>
          <a:lstStyle/>
          <a:p>
            <a:r>
              <a:rPr lang="bg-BG"/>
              <a:t>Здравословно хранене.</a:t>
            </a:r>
          </a:p>
        </p:txBody>
      </p:sp>
      <p:pic>
        <p:nvPicPr>
          <p:cNvPr id="8" name="Контейнер за картина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939CEAA2-078E-DEF4-4D8C-9C367DA9109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8125" r="18125"/>
          <a:stretch>
            <a:fillRect/>
          </a:stretch>
        </p:blipFill>
        <p:spPr>
          <a:solidFill>
            <a:schemeClr val="bg2">
              <a:alpha val="74000"/>
            </a:schemeClr>
          </a:solidFill>
          <a:effectLst>
            <a:glow rad="406400">
              <a:schemeClr val="accent1">
                <a:alpha val="32000"/>
              </a:schemeClr>
            </a:glow>
          </a:effectLst>
        </p:spPr>
      </p:pic>
      <p:pic>
        <p:nvPicPr>
          <p:cNvPr id="10" name="Контейнер за картина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CC66DD13-FF94-9955-2991-AF855784A44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291" r="1291"/>
          <a:stretch>
            <a:fillRect/>
          </a:stretch>
        </p:blipFill>
        <p:spPr>
          <a:effectLst>
            <a:glow rad="635000">
              <a:schemeClr val="accent1">
                <a:alpha val="40000"/>
              </a:schemeClr>
            </a:glow>
          </a:effectLst>
        </p:spPr>
      </p:pic>
      <p:pic>
        <p:nvPicPr>
          <p:cNvPr id="12" name="Контейнер за картина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F23AB3A-D31F-4279-0780-065ED2F2BC9C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291" r="1291"/>
          <a:stretch>
            <a:fillRect/>
          </a:stretch>
        </p:blipFill>
        <p:spPr>
          <a:effectLst>
            <a:glow rad="558800">
              <a:schemeClr val="accent1">
                <a:alpha val="40000"/>
              </a:schemeClr>
            </a:glow>
          </a:effectLst>
        </p:spPr>
      </p:pic>
      <p:sp>
        <p:nvSpPr>
          <p:cNvPr id="6" name="Текстов контейнер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C02947D-C077-2210-9098-DDE39905D56F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066214" y="1161722"/>
            <a:ext cx="2993366" cy="5205624"/>
          </a:xfrm>
          <a:solidFill>
            <a:schemeClr val="bg1"/>
          </a:solidFill>
        </p:spPr>
        <p:txBody>
          <a:bodyPr/>
          <a:lstStyle/>
          <a:p>
            <a:r>
              <a:rPr lang="bg-BG"/>
              <a:t>З</a:t>
            </a:r>
            <a:r>
              <a:rPr lang="ru-RU" err="1"/>
              <a:t>абавна и образователна практика беше ,,Здравословно хранене". Родителите и децата заедно приготвиха традиционна туршийка, като по този начин се запознаха с процеса на ферментация и приготвянето на здравословна храна. Чрез този практичен подход, родителите демонстрираха как да се грижат за здравето на децата си, използвайки традиционни методи и съставки.</a:t>
            </a:r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083316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702685"/>
          </a:xfrm>
        </p:spPr>
        <p:txBody>
          <a:bodyPr rtlCol="0">
            <a:normAutofit fontScale="90000"/>
          </a:bodyPr>
          <a:lstStyle/>
          <a:p>
            <a:pPr rtl="0"/>
            <a:r>
              <a:rPr lang="bg-BG"/>
              <a:t>Походът на книгите.</a:t>
            </a:r>
          </a:p>
        </p:txBody>
      </p:sp>
      <p:pic>
        <p:nvPicPr>
          <p:cNvPr id="3" name="Контейнер за картина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DCA1318-985B-BE42-9143-083753131A4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5882" b="5882"/>
          <a:stretch>
            <a:fillRect/>
          </a:stretch>
        </p:blipFill>
        <p:spPr>
          <a:effectLst>
            <a:glow rad="812800">
              <a:schemeClr val="accent1">
                <a:alpha val="86000"/>
              </a:schemeClr>
            </a:glow>
          </a:effectLst>
        </p:spPr>
      </p:pic>
      <p:pic>
        <p:nvPicPr>
          <p:cNvPr id="5" name="Контейнер за картина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5DCD36C-462F-741C-E82E-21B77F054EF5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21129" b="21129"/>
          <a:stretch>
            <a:fillRect/>
          </a:stretch>
        </p:blipFill>
        <p:spPr>
          <a:xfrm>
            <a:off x="5338172" y="613185"/>
            <a:ext cx="3201974" cy="2221755"/>
          </a:xfrm>
          <a:solidFill>
            <a:schemeClr val="bg2">
              <a:alpha val="97000"/>
            </a:schemeClr>
          </a:solidFill>
          <a:effectLst>
            <a:glow rad="812800">
              <a:schemeClr val="accent1">
                <a:alpha val="40000"/>
              </a:schemeClr>
            </a:glow>
          </a:effectLst>
        </p:spPr>
      </p:pic>
      <p:pic>
        <p:nvPicPr>
          <p:cNvPr id="12" name="Контейнер за картина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1472EFB-5ED4-CD42-9EB3-44E74448D2F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21109" b="21109"/>
          <a:stretch>
            <a:fillRect/>
          </a:stretch>
        </p:blipFill>
        <p:spPr>
          <a:xfrm>
            <a:off x="5338173" y="3429000"/>
            <a:ext cx="3321734" cy="2306638"/>
          </a:xfrm>
          <a:effectLst>
            <a:glow rad="5080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91000"/>
              </a:srgbClr>
            </a:outerShdw>
            <a:reflection blurRad="114300" stA="93000" endPos="65000" dist="50800" dir="5400000" sy="-100000" algn="bl" rotWithShape="0"/>
          </a:effectLst>
        </p:spPr>
      </p:pic>
      <p:sp>
        <p:nvSpPr>
          <p:cNvPr id="10" name="Контейнер за текст 9"/>
          <p:cNvSpPr>
            <a:spLocks noGrp="1"/>
          </p:cNvSpPr>
          <p:nvPr>
            <p:ph type="body" sz="half" idx="21"/>
          </p:nvPr>
        </p:nvSpPr>
        <p:spPr>
          <a:xfrm>
            <a:off x="9066213" y="1124280"/>
            <a:ext cx="2519903" cy="4611358"/>
          </a:xfrm>
        </p:spPr>
        <p:txBody>
          <a:bodyPr rtlCol="0">
            <a:noAutofit/>
          </a:bodyPr>
          <a:lstStyle/>
          <a:p>
            <a:r>
              <a:rPr lang="ru-RU">
                <a:solidFill>
                  <a:prstClr val="black"/>
                </a:solidFill>
                <a:latin typeface="Calibri"/>
              </a:rPr>
              <a:t>Походът на книгите" беше една от най-значимите инициативи, в която родителите и децата заедно се запознаваха с важността на четенето и образованието</a:t>
            </a:r>
            <a:r>
              <a:rPr lang="en-US">
                <a:solidFill>
                  <a:prstClr val="black"/>
                </a:solidFill>
                <a:latin typeface="Calibri"/>
              </a:rPr>
              <a:t>.</a:t>
            </a:r>
          </a:p>
          <a:p>
            <a:pPr rtl="0"/>
            <a:r>
              <a:rPr kumimoji="0" lang="ru-RU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"</a:t>
            </a:r>
            <a:r>
              <a:rPr lang="ru-RU"/>
              <a:t>Това събитие имаше за цел да насърчи родителите да инвестират в образователни навици за четене. Освен това, активността подчерта важността на четенето като начин за развитие на въображението и мисленето у децата</a:t>
            </a:r>
            <a:r>
              <a:rPr lang="en-US"/>
              <a:t>.</a:t>
            </a:r>
            <a:endParaRPr lang="bg-BG" b="1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460419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108590" y="304799"/>
            <a:ext cx="11015024" cy="1007610"/>
          </a:xfrm>
        </p:spPr>
        <p:txBody>
          <a:bodyPr rtlCol="0">
            <a:normAutofit/>
          </a:bodyPr>
          <a:lstStyle/>
          <a:p>
            <a:pPr rtl="0"/>
            <a:r>
              <a:rPr lang="bg-BG" sz="2800"/>
              <a:t>Грипни и вирусни заболявания</a:t>
            </a:r>
            <a:r>
              <a:rPr lang="en-US" sz="2800"/>
              <a:t>.</a:t>
            </a:r>
            <a:endParaRPr lang="bg-BG" sz="2800"/>
          </a:p>
        </p:txBody>
      </p:sp>
      <p:sp>
        <p:nvSpPr>
          <p:cNvPr id="7" name="Контейнер за текст 6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bg-BG"/>
          </a:p>
        </p:txBody>
      </p:sp>
      <p:pic>
        <p:nvPicPr>
          <p:cNvPr id="5" name="Контейнер за картина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3DE448F-61CD-7EB5-E3CF-31AC72C934C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25494" b="25494"/>
          <a:stretch>
            <a:fillRect/>
          </a:stretch>
        </p:blipFill>
        <p:spPr>
          <a:xfrm>
            <a:off x="6998548" y="2172249"/>
            <a:ext cx="3935536" cy="2571736"/>
          </a:xfrm>
          <a:effectLst>
            <a:glow rad="977900">
              <a:schemeClr val="accent1">
                <a:alpha val="40000"/>
              </a:schemeClr>
            </a:glow>
            <a:outerShdw blurRad="203200" dist="50800" dir="540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10" name="Контейнер за текст 9"/>
          <p:cNvSpPr>
            <a:spLocks noGrp="1"/>
          </p:cNvSpPr>
          <p:nvPr>
            <p:ph type="body" sz="half" idx="19"/>
          </p:nvPr>
        </p:nvSpPr>
        <p:spPr>
          <a:xfrm>
            <a:off x="5761703" y="4945822"/>
            <a:ext cx="6440129" cy="1830704"/>
          </a:xfrm>
          <a:noFill/>
          <a:effectLst>
            <a:glow rad="342900">
              <a:schemeClr val="accent1">
                <a:alpha val="40000"/>
              </a:schemeClr>
            </a:glow>
            <a:softEdge rad="2540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sz="1800">
              <a:solidFill>
                <a:prstClr val="black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i="1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 време на съвместни срещи, родителите и децата обсъдиха основните начини за защита от вируси — от редовно миене на ръце до важността на ваксинацията и правилната грижа за здравето в зимния период</a:t>
            </a:r>
            <a:r>
              <a:rPr kumimoji="0" lang="ru-RU" sz="180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rtl="0"/>
            <a:endParaRPr lang="bg-BG"/>
          </a:p>
        </p:txBody>
      </p:sp>
      <p:pic>
        <p:nvPicPr>
          <p:cNvPr id="3" name="Контейнер за картина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08E117C2-B9AA-5CFE-2CCA-65450086137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6434" b="6434"/>
          <a:stretch>
            <a:fillRect/>
          </a:stretch>
        </p:blipFill>
        <p:spPr>
          <a:xfrm>
            <a:off x="1065212" y="1674300"/>
            <a:ext cx="3935536" cy="2571736"/>
          </a:xfrm>
          <a:effectLst>
            <a:glow rad="406400">
              <a:schemeClr val="accent1">
                <a:alpha val="40000"/>
              </a:schemeClr>
            </a:glow>
            <a:reflection stA="94000" endPos="65000" dist="50800" dir="5400000" sy="-100000" algn="bl" rotWithShape="0"/>
          </a:effectLst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D01CEAD-48FB-E1AB-C47D-A9AAB2C3E1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1080113" y="4399385"/>
            <a:ext cx="4368980" cy="1932589"/>
          </a:xfrm>
          <a:prstGeom prst="rect">
            <a:avLst/>
          </a:prstGeom>
          <a:effectLst>
            <a:glow rad="584200">
              <a:schemeClr val="accent1">
                <a:alpha val="40000"/>
              </a:schemeClr>
            </a:glow>
          </a:effectLst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04228650-735E-48C2-F2B6-527E4B8BCBA4}"/>
              </a:ext>
            </a:extLst>
          </p:cNvPr>
          <p:cNvSpPr txBox="1"/>
          <p:nvPr/>
        </p:nvSpPr>
        <p:spPr>
          <a:xfrm>
            <a:off x="6164826" y="678426"/>
            <a:ext cx="59185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Родителите получиха полезни съвети как да разпознават симптомите на грипните заболявания, как да реагират, ако детето се разболее, и как да се грижат за него. </a:t>
            </a:r>
            <a:endParaRPr lang="bg-BG"/>
          </a:p>
        </p:txBody>
      </p:sp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528B1815-DB27-694D-9379-5AC86DD785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5421403" y="2179467"/>
            <a:ext cx="1384942" cy="2066569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161633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39A938D-47E3-66A1-1031-6D71C28EA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" name="Контейнер за картина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6699F769-2CA7-7F04-01C3-5CACD8E9157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8125" r="18125"/>
          <a:stretch>
            <a:fillRect/>
          </a:stretch>
        </p:blipFill>
        <p:spPr>
          <a:xfrm>
            <a:off x="839786" y="1020193"/>
            <a:ext cx="3887209" cy="5348334"/>
          </a:xfrm>
          <a:effectLst>
            <a:softEdge rad="177800"/>
          </a:effectLst>
        </p:spPr>
      </p:pic>
      <p:pic>
        <p:nvPicPr>
          <p:cNvPr id="10" name="Контейнер за картина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06759A19-3752-E02D-2346-77097DCE31D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291" r="1291"/>
          <a:stretch>
            <a:fillRect/>
          </a:stretch>
        </p:blipFill>
        <p:spPr>
          <a:effectLst>
            <a:softEdge rad="12700"/>
          </a:effectLst>
        </p:spPr>
      </p:pic>
      <p:pic>
        <p:nvPicPr>
          <p:cNvPr id="12" name="Контейнер за картина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6E30C389-DD31-4F96-0BCD-8982316DB64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291" r="1291"/>
          <a:stretch>
            <a:fillRect/>
          </a:stretch>
        </p:blipFill>
        <p:spPr>
          <a:xfrm>
            <a:off x="8756881" y="293318"/>
            <a:ext cx="2993366" cy="2305338"/>
          </a:xfrm>
          <a:effectLst>
            <a:softEdge rad="203200"/>
          </a:effectLst>
        </p:spPr>
      </p:pic>
      <p:sp>
        <p:nvSpPr>
          <p:cNvPr id="6" name="Текстов контейнер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78A4378-61D4-FE81-6E04-D27F3A0C96C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77814" y="2598656"/>
            <a:ext cx="2914185" cy="1326572"/>
          </a:xfrm>
        </p:spPr>
        <p:txBody>
          <a:bodyPr>
            <a:normAutofit/>
          </a:bodyPr>
          <a:lstStyle/>
          <a:p>
            <a:r>
              <a:rPr lang="bg-BG" sz="2800"/>
              <a:t>Бабин ден </a:t>
            </a:r>
          </a:p>
        </p:txBody>
      </p:sp>
      <p:pic>
        <p:nvPicPr>
          <p:cNvPr id="14" name="Картина 1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FA1EEA0-FB2D-304A-31E9-EB53C45B9D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5434361" y="3319288"/>
            <a:ext cx="5654134" cy="2886091"/>
          </a:xfrm>
          <a:prstGeom prst="rect">
            <a:avLst/>
          </a:prstGeom>
          <a:effectLst>
            <a:softEdge rad="215900"/>
          </a:effectLst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939697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BBD91B9-3D87-3F2F-50B8-2D46415B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917" y="4103649"/>
            <a:ext cx="3216661" cy="1739590"/>
          </a:xfrm>
          <a:noFill/>
        </p:spPr>
        <p:txBody>
          <a:bodyPr>
            <a:normAutofit fontScale="90000"/>
          </a:bodyPr>
          <a:lstStyle/>
          <a:p>
            <a:r>
              <a:rPr kumimoji="0" lang="ru-RU" sz="1800" b="0" i="1" u="sng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Докато приготвяха баницата, родителите споделяха рецепти и истории от своето детство, което създаде позитивна атмосфера на обучение чрез забавление</a:t>
            </a:r>
            <a:endParaRPr lang="bg-BG" sz="1800" i="1" u="sng"/>
          </a:p>
        </p:txBody>
      </p:sp>
      <p:pic>
        <p:nvPicPr>
          <p:cNvPr id="8" name="Контейнер за картина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9558975-919A-FA00-41E5-DE41FADC386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8125" r="18125"/>
          <a:stretch>
            <a:fillRect/>
          </a:stretch>
        </p:blipFill>
        <p:spPr>
          <a:effectLst>
            <a:glow rad="685800">
              <a:schemeClr val="accent1">
                <a:alpha val="40000"/>
              </a:schemeClr>
            </a:glow>
          </a:effectLst>
        </p:spPr>
      </p:pic>
      <p:sp>
        <p:nvSpPr>
          <p:cNvPr id="6" name="Текстов контейнер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7C0279F-A963-46D6-C9CF-E0D75E345D27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8975340" y="529603"/>
            <a:ext cx="2993366" cy="3263484"/>
          </a:xfrm>
        </p:spPr>
        <p:txBody>
          <a:bodyPr>
            <a:normAutofit/>
          </a:bodyPr>
          <a:lstStyle/>
          <a:p>
            <a:r>
              <a:rPr lang="ru-RU" sz="2000"/>
              <a:t>„Една от много успешните ни дейности беше ,,Бабин ден", по време на която родителите и децата заедно приготвяха традиционни ястия, като баница. </a:t>
            </a:r>
            <a:endParaRPr lang="bg-BG" sz="2000"/>
          </a:p>
        </p:txBody>
      </p:sp>
      <p:pic>
        <p:nvPicPr>
          <p:cNvPr id="28" name="Контейнер за картина 2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83DD9F4-4894-040A-860E-C160B54C4058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21129" b="21129"/>
          <a:stretch>
            <a:fillRect/>
          </a:stretch>
        </p:blipFill>
        <p:spPr>
          <a:xfrm>
            <a:off x="5546780" y="3306193"/>
            <a:ext cx="2993366" cy="2801647"/>
          </a:xfrm>
          <a:effectLst>
            <a:glow rad="622300">
              <a:schemeClr val="accent1">
                <a:alpha val="40000"/>
              </a:schemeClr>
            </a:glow>
          </a:effectLst>
        </p:spPr>
      </p:pic>
      <p:pic>
        <p:nvPicPr>
          <p:cNvPr id="10" name="Контейнер за картина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BCCDF57-AA6D-D057-30DB-AB82D27A2E86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291" r="1291"/>
          <a:stretch>
            <a:fillRect/>
          </a:stretch>
        </p:blipFill>
        <p:spPr>
          <a:xfrm>
            <a:off x="5546780" y="618093"/>
            <a:ext cx="2993366" cy="2305338"/>
          </a:xfr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982997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D483FA1-FAA6-639E-7E45-3A1F7407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97" y="304800"/>
            <a:ext cx="11218606" cy="1219200"/>
          </a:xfrm>
        </p:spPr>
        <p:txBody>
          <a:bodyPr>
            <a:normAutofit fontScale="90000"/>
          </a:bodyPr>
          <a:lstStyle/>
          <a:p>
            <a:r>
              <a:rPr lang="ru-RU" sz="2800"/>
              <a:t>Само заедно – ръка за ръка, учители и родители – можем да изградим света, от който децата ни се нуждаят, за да растат щастливи, уверени и обичани.</a:t>
            </a:r>
            <a:endParaRPr lang="bg-BG" sz="2800"/>
          </a:p>
        </p:txBody>
      </p:sp>
      <p:pic>
        <p:nvPicPr>
          <p:cNvPr id="4" name="e295b7af-1a06-4596-ae98-5c916568cdc2">
            <a:hlinkClick r:id="" action="ppaction://media"/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7A93080F-4158-0848-B1D4-BFC0463ADE51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07083" y="1782096"/>
            <a:ext cx="5686169" cy="4229100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D8858C1-00F7-4AED-2916-B8BDAA7E92CD}"/>
              </a:ext>
            </a:extLst>
          </p:cNvPr>
          <p:cNvSpPr txBox="1"/>
          <p:nvPr/>
        </p:nvSpPr>
        <p:spPr>
          <a:xfrm>
            <a:off x="144361" y="2699787"/>
            <a:ext cx="3262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/>
              <a:t>„Бабин ден</a:t>
            </a:r>
            <a:r>
              <a:rPr lang="bg-BG"/>
              <a:t>"</a:t>
            </a: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4D58EB9-BDC6-396F-1BDD-90756F908D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9114503" y="1140541"/>
            <a:ext cx="2930014" cy="2438401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D4A794D-A6DE-F640-E248-32D7C0848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21251" y="3429000"/>
            <a:ext cx="3262723" cy="2984500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81FC52F-D1D6-79EB-4C1A-9500AF2AE0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3252" y="4368855"/>
            <a:ext cx="3188484" cy="493819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8992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EB21EB2-F839-8F36-12D5-91E30CDC2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052" y="421594"/>
            <a:ext cx="3196294" cy="905761"/>
          </a:xfrm>
        </p:spPr>
        <p:txBody>
          <a:bodyPr>
            <a:normAutofit fontScale="90000"/>
          </a:bodyPr>
          <a:lstStyle/>
          <a:p>
            <a:r>
              <a:rPr lang="bg-BG"/>
              <a:t>Образователният медиатор в детската градина</a:t>
            </a:r>
          </a:p>
        </p:txBody>
      </p:sp>
      <p:pic>
        <p:nvPicPr>
          <p:cNvPr id="8" name="Контейнер за картина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2326C16-2C24-78AB-E3AC-F070CA3A1A0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5882" b="5882"/>
          <a:stretch>
            <a:fillRect/>
          </a:stretch>
        </p:blipFill>
        <p:spPr>
          <a:ln>
            <a:solidFill>
              <a:schemeClr val="accent3"/>
            </a:solidFill>
          </a:ln>
        </p:spPr>
      </p:pic>
      <p:pic>
        <p:nvPicPr>
          <p:cNvPr id="10" name="Контейнер за картина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923E6D0-C6FF-5D60-447C-ECAB7CB680DA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21129" b="21129"/>
          <a:stretch>
            <a:fillRect/>
          </a:stretch>
        </p:blipFill>
        <p:spPr>
          <a:ln>
            <a:solidFill>
              <a:schemeClr val="accent3">
                <a:lumMod val="40000"/>
                <a:lumOff val="60000"/>
              </a:schemeClr>
            </a:solidFill>
          </a:ln>
        </p:spPr>
      </p:pic>
      <p:sp>
        <p:nvSpPr>
          <p:cNvPr id="6" name="Текстов контейнер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CA30AE65-2AF5-4305-0EFD-FA2F2345FD1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8760542" y="1327355"/>
            <a:ext cx="3323303" cy="4406367"/>
          </a:xfrm>
        </p:spPr>
        <p:txBody>
          <a:bodyPr>
            <a:normAutofit/>
          </a:bodyPr>
          <a:lstStyle/>
          <a:p>
            <a:r>
              <a:rPr lang="ru-RU"/>
              <a:t>В проекта имаме назначен – образователен медиатор, която е от ромската общност. Тя осъществява домашни визити  по домовете, говори с родителите и ги насърчава да водят редовно децата си в детската градина. Благодарение на нея се включиха много семейства. Тя има добър контакт с хората от общността и е важна връзка между родителите и детската градина.</a:t>
            </a:r>
          </a:p>
        </p:txBody>
      </p:sp>
      <p:pic>
        <p:nvPicPr>
          <p:cNvPr id="16" name="Контейнер за картина 1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6C6FE3DF-CF78-E165-AA19-08846C7853EA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21129" b="21129"/>
          <a:stretch>
            <a:fillRect/>
          </a:stretch>
        </p:blipFill>
        <p:spPr>
          <a:xfrm>
            <a:off x="5437239" y="3429000"/>
            <a:ext cx="3102907" cy="2332404"/>
          </a:xfrm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061710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онтейнер за картина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C34E907-54BE-8AC7-A9BE-6267EB00219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11645" b="11645"/>
          <a:stretch>
            <a:fillRect/>
          </a:stretch>
        </p:blipFill>
        <p:spPr>
          <a:xfrm>
            <a:off x="201092" y="255639"/>
            <a:ext cx="2925217" cy="4218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Контейнер за картина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309D075E-949E-51B4-0F68-BEC6346E3C9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11667" b="11667"/>
          <a:stretch>
            <a:fillRect/>
          </a:stretch>
        </p:blipFill>
        <p:spPr>
          <a:xfrm>
            <a:off x="3431457" y="3942650"/>
            <a:ext cx="3134990" cy="2782614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4" name="Контейнер за картина 1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5BEDF62-CA73-E0CD-F17B-BD91D4E69F4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11645" b="11645"/>
          <a:stretch>
            <a:fillRect/>
          </a:stretch>
        </p:blipFill>
        <p:spPr>
          <a:xfrm>
            <a:off x="3370224" y="255639"/>
            <a:ext cx="3257456" cy="3357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0443507-C5A7-0A4D-A9EE-1422E7EB4A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7334865" y="255639"/>
            <a:ext cx="3538607" cy="3293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7A85AE7-F0B0-5B49-D1C5-7422590AEE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8124094" y="3942650"/>
            <a:ext cx="2917532" cy="27826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9C2474C-7328-8047-6BC3-43C63A9680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300520" y="4694288"/>
            <a:ext cx="2726360" cy="2163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286FDE6-A266-57E5-030C-172102C3C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6657376" y="4250794"/>
            <a:ext cx="1375789" cy="1176613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900164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онтейнер за картина 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1C92D8CF-801E-56AB-72E5-6D7CBDC9D97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5882" b="5882"/>
          <a:stretch>
            <a:fillRect/>
          </a:stretch>
        </p:blipFill>
        <p:spPr>
          <a:xfrm>
            <a:off x="860459" y="260330"/>
            <a:ext cx="3886200" cy="2843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онтейнер за картина 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5F72DF8-ED5E-E9BF-AA77-2D686DF5B9AD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21129" b="21129"/>
          <a:stretch>
            <a:fillRect/>
          </a:stretch>
        </p:blipFill>
        <p:spPr>
          <a:xfrm>
            <a:off x="5496938" y="667255"/>
            <a:ext cx="2993366" cy="2305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Контейнер за картина 2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3BA6DDAA-6A01-33F5-D101-F1A3B3053406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t="21129" b="21129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Картина 2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1D5C7710-63AB-6D4F-F0C9-AEB4514D8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685218" y="3277370"/>
            <a:ext cx="4236681" cy="2976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Заглавие 27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B38A97DD-59D4-5517-2705-448A92467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5342" y="1779639"/>
            <a:ext cx="2286872" cy="3864077"/>
          </a:xfrm>
        </p:spPr>
        <p:txBody>
          <a:bodyPr>
            <a:normAutofit fontScale="90000"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400" b="0" i="0" u="sng" strike="noStrike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/>
            </a:r>
            <a:br>
              <a:rPr lang="en-US" sz="1400" b="0" i="0" u="sng" strike="noStrike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</a:br>
            <a:r>
              <a:rPr lang="en-US" sz="140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/>
            </a:r>
            <a:br>
              <a:rPr lang="en-US" sz="140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</a:br>
            <a:r>
              <a:rPr lang="en-US" sz="140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/>
            </a:r>
            <a:br>
              <a:rPr lang="en-US" sz="140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</a:br>
            <a:r>
              <a:rPr lang="en-US" sz="140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/>
            </a:r>
            <a:br>
              <a:rPr lang="en-US" sz="140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</a:br>
            <a:r>
              <a:rPr lang="ru-RU" sz="1800" b="0" i="0" u="sng" strike="noStrike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>С родителите от ромската общност заедно украсихме коледната елха в детската градина. Те участваха с много усмивки, вълнение и гордост, че са част от живота на децата си и от общността на градината. Такива моменти укрепват връзката между семейството и образователната институция.</a:t>
            </a:r>
            <a:br>
              <a:rPr lang="ru-RU" sz="1800" b="0" i="0" u="sng" strike="noStrike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</a:br>
            <a:r>
              <a:rPr lang="ru-RU" sz="1800" b="0" i="0" u="sng">
                <a:solidFill>
                  <a:srgbClr val="1C1E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  <a:t/>
            </a:r>
            <a:br>
              <a:rPr lang="ru-RU" sz="1800" b="0" i="0" u="sng">
                <a:solidFill>
                  <a:srgbClr val="1C1E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herit"/>
              </a:rPr>
            </a:br>
            <a:endParaRPr lang="bg-BG" sz="18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Текстово поле 2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391C006-C9CC-2DB6-F690-476C824D1371}"/>
              </a:ext>
            </a:extLst>
          </p:cNvPr>
          <p:cNvSpPr txBox="1"/>
          <p:nvPr/>
        </p:nvSpPr>
        <p:spPr>
          <a:xfrm>
            <a:off x="8819535" y="171055"/>
            <a:ext cx="3958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err="1"/>
              <a:t>Украсяване на елхата с родител</a:t>
            </a:r>
            <a:r>
              <a:rPr lang="bg-BG"/>
              <a:t>и</a:t>
            </a:r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777260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E6BAA20-22EB-479A-75B8-A030AD07A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858" y="852949"/>
            <a:ext cx="3958354" cy="2266335"/>
          </a:xfrm>
        </p:spPr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BBB7145A-2901-CC53-848F-57ECA0D6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9" y="1789470"/>
            <a:ext cx="6753175" cy="2998839"/>
          </a:xfrm>
        </p:spPr>
        <p:txBody>
          <a:bodyPr>
            <a:normAutofit fontScale="85000" lnSpcReduction="10000"/>
          </a:bodyPr>
          <a:lstStyle/>
          <a:p>
            <a:r>
              <a:rPr kumimoji="0" lang="ru-RU" b="0" i="0" u="none" strike="noStrike" kern="1200" cap="none" spc="0" normalizeH="0" baseline="0" noProof="0">
                <a:ln>
                  <a:noFill/>
                </a:ln>
                <a:solidFill>
                  <a:srgbClr val="9A5315">
                    <a:lumMod val="50000"/>
                  </a:srgbClr>
                </a:solidFill>
                <a:effectLst/>
                <a:uLnTx/>
                <a:uFillTx/>
                <a:latin typeface="Segoe Print"/>
                <a:ea typeface="+mj-ea"/>
                <a:cs typeface="+mj-cs"/>
              </a:rPr>
              <a:t>С цел улесняване на достъпа до образователната институция, организирахме специален превоз, който всеки ден сутрин и следобед транспортира 25 деца от една от махалите. Ние сме единствената детска градина в района, която предоставя подобна услуга, което значително подобри редовното присъствие на децата и връзката с техните семейства</a:t>
            </a: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9A5315">
                    <a:lumMod val="50000"/>
                  </a:srgbClr>
                </a:solidFill>
                <a:effectLst/>
                <a:uLnTx/>
                <a:uFillTx/>
                <a:latin typeface="Segoe Print"/>
                <a:ea typeface="+mj-ea"/>
                <a:cs typeface="+mj-cs"/>
              </a:rPr>
              <a:t>.</a:t>
            </a:r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CB4B716-E4AA-CC96-8B76-38D6E8345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93858" y="3677264"/>
            <a:ext cx="3958354" cy="2266335"/>
          </a:xfrm>
        </p:spPr>
        <p:txBody>
          <a:bodyPr/>
          <a:lstStyle/>
          <a:p>
            <a:endParaRPr lang="bg-BG"/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CC22D348-8356-8B22-BDA7-68BFE69121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7079224" y="309716"/>
            <a:ext cx="4734847" cy="3119284"/>
          </a:xfrm>
          <a:prstGeom prst="rect">
            <a:avLst/>
          </a:prstGeom>
          <a:solidFill>
            <a:srgbClr val="00B05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0CC865F4-6BC2-3B03-9442-BEB8097C28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7008814" y="3677264"/>
            <a:ext cx="5143500" cy="299884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0" name="Картина 19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6188C1B5-6052-0C4E-6BAE-3228D7C88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2324536" y="4429432"/>
            <a:ext cx="2615381" cy="207952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F4231B9-0827-B71F-7F38-248E68A00840}"/>
              </a:ext>
            </a:extLst>
          </p:cNvPr>
          <p:cNvSpPr txBox="1"/>
          <p:nvPr/>
        </p:nvSpPr>
        <p:spPr>
          <a:xfrm>
            <a:off x="719847" y="309716"/>
            <a:ext cx="56420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/>
              <a:t>В полза на децата и техните родители</a:t>
            </a:r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593349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41B094AD-9261-54FD-ABCB-7ACE3EC6F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0614" y="1031195"/>
            <a:ext cx="3942757" cy="2402272"/>
          </a:xfrm>
        </p:spPr>
        <p:txBody>
          <a:bodyPr>
            <a:noAutofit/>
          </a:bodyPr>
          <a:lstStyle/>
          <a:p>
            <a:pPr algn="just"/>
            <a: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	В участието ни от предишни проекти, имаме издадени две книжки с публикувани материали, които са наши помощници в работата ни: </a:t>
            </a:r>
            <a:b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</a:br>
            <a: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- Наръчник «Общуване с обич»</a:t>
            </a:r>
            <a:b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</a:br>
            <a: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- Помагало «Общност, семейство, етнос» . Те включват следните задачи:</a:t>
            </a:r>
            <a:b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</a:br>
            <a: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1. Здравно поведение, полово поведение, култура на общуване, етикет.</a:t>
            </a:r>
            <a:b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</a:br>
            <a: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2. Споделянето на ценности и култури.</a:t>
            </a:r>
            <a:b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</a:br>
            <a:r>
              <a:rPr lang="ru-RU" sz="1600" i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3. Детето в ромското семейство и общност.</a:t>
            </a:r>
            <a:r>
              <a:rPr lang="ru-RU" sz="16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bg-BG" sz="1600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Контейнер за картина 5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0195C6F5-5D99-C0FD-AF3B-8A975F7CCC3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250" r="1250"/>
          <a:stretch>
            <a:fillRect/>
          </a:stretch>
        </p:blipFill>
        <p:spPr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4B93E82-F453-29EC-F650-241C5D2C1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600" u="sng" err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Работата с тези помагала </a:t>
            </a:r>
            <a:r>
              <a:rPr lang="ru-RU" sz="1600" b="0" i="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 улеснява сътрудничеството между екипа на детската градина и семействата, и допринасят за по-добро развитие и успешен преход на децата към училище. Използваме ги по време на родителски срещи, индивидуални консултации и в организираните работилници за родители. </a:t>
            </a:r>
            <a:r>
              <a:rPr lang="ru-RU" sz="1600" u="sng" err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Целта е да изградим </a:t>
            </a:r>
            <a:r>
              <a:rPr lang="ru-RU" sz="1600" b="0" i="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доверие</a:t>
            </a:r>
            <a:r>
              <a:rPr lang="ru-RU" sz="160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 по между ни  и </a:t>
            </a:r>
            <a:r>
              <a:rPr lang="ru-RU" sz="1600" b="0" i="0" u="sng" err="1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родителите </a:t>
            </a:r>
            <a:r>
              <a:rPr lang="ru-RU" sz="160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да се </a:t>
            </a:r>
            <a:r>
              <a:rPr lang="ru-RU" sz="1600" b="0" i="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включват по-активно в</a:t>
            </a:r>
            <a:r>
              <a:rPr lang="ru-RU" sz="1600" u="sng">
                <a:solidFill>
                  <a:srgbClr val="0808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Historic" panose="020B0502040204020203" pitchFamily="34" charset="0"/>
              </a:rPr>
              <a:t> живота на детската градина.</a:t>
            </a:r>
            <a:endParaRPr lang="bg-BG" sz="1600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FEBDE943-AB94-F95C-9995-8D24BE42E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457" y="3200380"/>
            <a:ext cx="1079086" cy="457240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76740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2114DA5B-A1FB-3CAB-D833-63354D0C7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6567" y="659219"/>
            <a:ext cx="9420447" cy="532248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/>
              <a:t>7. Заключение</a:t>
            </a:r>
          </a:p>
          <a:p>
            <a:r>
              <a:rPr lang="ru-RU"/>
              <a:t>Взаимодействието между ромските родители и образователната институция е не само необходимо, но и ключово за успешното развитие на децата. За да бъде това взаимодействие ефективно, е нужно да се изградят доверие, откритост и взаимно уважение. Родителите и педагогическите екипи трябва да работят заедно, за да създадат благоприятни условия за обучението и социализацията на ромските деца. Също така, важно е да се вземат предвид специфичните културни и социални нужди на ромските семейства, за да се гарантира, че всяко дете ще получи равни възможности за успех.</a:t>
            </a:r>
          </a:p>
          <a:p>
            <a:endParaRPr lang="bg-BG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550238FC-EF08-BDA6-3E32-B4948E6BC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9677400" y="5072062"/>
            <a:ext cx="2514600" cy="1819275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886996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58850074-7158-7285-5CF4-EC1604B04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/>
              <a:t>🌟 Детска градина "Деница" </a:t>
            </a:r>
            <a:r>
              <a:rPr kumimoji="0" lang="bg-BG" sz="2800" b="0" i="0" u="none" strike="noStrike" kern="1200" cap="none" spc="0" normalizeH="0" baseline="0" noProof="0">
                <a:ln>
                  <a:noFill/>
                </a:ln>
                <a:solidFill>
                  <a:srgbClr val="9A5315">
                    <a:lumMod val="50000"/>
                  </a:srgbClr>
                </a:solidFill>
                <a:effectLst/>
                <a:uLnTx/>
                <a:uFillTx/>
                <a:latin typeface="Segoe Print"/>
                <a:ea typeface="+mj-ea"/>
                <a:cs typeface="+mj-cs"/>
              </a:rPr>
              <a:t>🌟</a:t>
            </a:r>
            <a:r>
              <a:rPr lang="bg-BG" sz="2800"/>
              <a:t/>
            </a:r>
            <a:br>
              <a:rPr lang="bg-BG" sz="2800"/>
            </a:br>
            <a:endParaRPr lang="bg-BG" sz="280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5C89C93C-A71E-0B4B-3A26-357DC4C30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7" y="1435510"/>
            <a:ext cx="10917138" cy="4739149"/>
          </a:xfrm>
        </p:spPr>
        <p:txBody>
          <a:bodyPr>
            <a:normAutofit fontScale="85000" lnSpcReduction="20000"/>
          </a:bodyPr>
          <a:lstStyle/>
          <a:p>
            <a:r>
              <a:rPr lang="ru-RU"/>
              <a:t> Детска градина "Деница" </a:t>
            </a:r>
          </a:p>
          <a:p>
            <a:r>
              <a:rPr lang="ru-RU"/>
              <a:t>– с грижа, сърце и мисъл за бъдещето </a:t>
            </a:r>
          </a:p>
          <a:p>
            <a:r>
              <a:rPr lang="ru-RU" err="1"/>
              <a:t>Детска градина "Деница" се стреми и работи в посока на:</a:t>
            </a: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9A5315"/>
                </a:solidFill>
                <a:effectLst/>
                <a:uLnTx/>
                <a:uFillTx/>
                <a:latin typeface="Segoe Print"/>
                <a:ea typeface="+mn-ea"/>
                <a:cs typeface="+mn-cs"/>
              </a:rPr>
              <a:t> </a:t>
            </a:r>
            <a:endParaRPr lang="ru-RU"/>
          </a:p>
          <a:p>
            <a:r>
              <a:rPr lang="ru-RU" err="1"/>
              <a:t>Създаване на сигурна, обичаща и вдъхновяваща среда за всяко дете.</a:t>
            </a:r>
          </a:p>
          <a:p>
            <a:r>
              <a:rPr lang="ru-RU"/>
              <a:t>Развитие на индивидуалните таланти и потенциала на децата чрез игри, творчество и активно учене.</a:t>
            </a:r>
          </a:p>
          <a:p>
            <a:r>
              <a:rPr lang="ru-RU"/>
              <a:t> Изграждане на силно партньорство с родителите, основано на доверие, откритост и сътрудничество.</a:t>
            </a:r>
          </a:p>
          <a:p>
            <a:r>
              <a:rPr lang="ru-RU"/>
              <a:t> Възпитание в ценности като уважение, отговорност, доброта и екипност.</a:t>
            </a:r>
          </a:p>
          <a:p>
            <a:r>
              <a:rPr lang="ru-RU"/>
              <a:t> Подготовка за училище и живота чрез балансирано обучение, развиващо емоционалната, социалната и интелектуалната зрялост на децата.</a:t>
            </a:r>
            <a:endParaRPr lang="bg-BG"/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751346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01484684-692E-D842-FA34-3C73BA56E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1391322"/>
            <a:ext cx="10058402" cy="1219200"/>
          </a:xfrm>
        </p:spPr>
        <p:txBody>
          <a:bodyPr>
            <a:noAutofit/>
          </a:bodyPr>
          <a:lstStyle/>
          <a:p>
            <a:r>
              <a:rPr lang="ru-RU" sz="3200"/>
              <a:t>ПРОЕКТ BG05SFPR001-1.003-0001 „СИЛЕН СТАРТ“</a:t>
            </a:r>
            <a:br>
              <a:rPr lang="ru-RU" sz="3200"/>
            </a:br>
            <a:r>
              <a:rPr lang="ru-RU" sz="3200"/>
              <a:t>Дейност 2.1 Интензивна работа с родители.</a:t>
            </a:r>
            <a:endParaRPr lang="bg-BG" sz="320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D26DF84A-E236-F9CA-0DED-B590CAE40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4300812" y="3249170"/>
            <a:ext cx="4552731" cy="3070588"/>
          </a:xfrm>
          <a:prstGeom prst="rect">
            <a:avLst/>
          </a:prstGeom>
        </p:spPr>
      </p:pic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4070062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EE575911-61A9-7D08-4896-86190C159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892" y="2708127"/>
            <a:ext cx="9211854" cy="1280271"/>
          </a:xfrm>
          <a:prstGeom prst="rect">
            <a:avLst/>
          </a:prstGeom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83C23855-2B83-C742-78CF-057B334ED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-260628" y="0"/>
            <a:ext cx="3907470" cy="2726142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C2226079-8109-923B-4EFD-25676935E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3754419" y="4229100"/>
            <a:ext cx="4876800" cy="26289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id="{15DF4C0C-5AAE-7C52-9B60-F03819E7E1D8}"/>
              </a:ext>
            </a:extLst>
          </p:cNvPr>
          <p:cNvSpPr txBox="1"/>
          <p:nvPr/>
        </p:nvSpPr>
        <p:spPr>
          <a:xfrm>
            <a:off x="3376628" y="384567"/>
            <a:ext cx="6087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/>
              <a:t>.</a:t>
            </a:r>
          </a:p>
        </p:txBody>
      </p:sp>
    </p:spTree>
    <p:extLst>
      <p:ext uri="{BB962C8B-B14F-4D97-AF65-F5344CB8AC3E}">
        <p14:creationId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238004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:p159="http://schemas.microsoft.com/office/powerpoint/2015/09/main" xmlns:p15="http://schemas.microsoft.com/office/powerpoint/2012/main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33"/>
  <p:tag name="AS_OS" val="Microsoft Windows NT 10.0.20348.0"/>
  <p:tag name="AS_RELEASE_DATE" val="2025.01.14"/>
  <p:tag name="AS_TITLE" val="Aspose.Slides for .NET6"/>
  <p:tag name="AS_VERSION" val="25.1"/>
</p:tagLst>
</file>

<file path=ppt/theme/theme1.xml><?xml version="1.0" encoding="utf-8"?>
<a:theme xmlns:a="http://schemas.openxmlformats.org/drawingml/2006/main" name="Природна илюстрация 16: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Segoe Print"/>
        <a:cs typeface="Arial"/>
      </a:majorFont>
      <a:minorFont>
        <a:latin typeface="Segoe Print"/>
        <a:ea typeface="Segoe Prin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_9532627_TF03431377_TF03431377" id="{949AC398-3271-451C-9689-D43E99712843}" vid="{F58D95FB-041A-47E0-9DE2-505E39E67582}"/>
    </a:ext>
  </a:extLst>
</a:theme>
</file>

<file path=ppt/theme/theme2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Segoe Print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Print"/>
        <a:ea typeface="Segoe Print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Segoe Print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Print"/>
        <a:ea typeface="Segoe Print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дъга</Template>
  <TotalTime>4103</TotalTime>
  <Words>1544</Words>
  <Application>Aspose.Slides for .NET</Application>
  <PresentationFormat>Custom</PresentationFormat>
  <Paragraphs>96</Paragraphs>
  <Slides>30</Slides>
  <Notes>10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Природна илюстрация 16:9</vt:lpstr>
      <vt:lpstr>ДГ,,ДЕНИЦА“  ,,Родителите и образователната институция – между взаимните очаквания и споделената отговорност‘‘. </vt:lpstr>
      <vt:lpstr>  1. Въведение :  Взаимодействието между родителите и образователната институция е основополагащо за развитието на детето. Това сътрудничество става още по-важно в контекста на ромските деца, които често изправени пред социални и образователни предизвикателства. Целта на тази презентация е да разгледа взаимните очаквания и споделената отговорност между родители и детска градина, като се обърне внимание на специфичните нужди на ромските семейства. </vt:lpstr>
      <vt:lpstr>          2. Ролята на родителите в ромската общност :      </vt:lpstr>
      <vt:lpstr>          Очаквания на родителите:  </vt:lpstr>
      <vt:lpstr>     3. Ролята на образователната институция: </vt:lpstr>
      <vt:lpstr>Slide 6</vt:lpstr>
      <vt:lpstr>4. Взаимни очаквания и отговорности:</vt:lpstr>
      <vt:lpstr>Споделена отговорност:  Образование възпитание: Родителите и институцията трябва да работят заедно, за да осигурят на децата всестранно развитие.  Обсъждане на напредъка на детето: Честата комуникация между учителите и родителите е важна за да се идентифицират нуждите на детето  и да се осигури подкрепа.  Преодоляване на трудности: Споделената отговорност включва и справяне с трудностите, които възникват в ежедневието, като например социални и икономически проблеми. </vt:lpstr>
      <vt:lpstr>5. Предизвикателства в работата с ромски родители :</vt:lpstr>
      <vt:lpstr>Как да се справим с тези предизвикателства </vt:lpstr>
      <vt:lpstr>Планът за взаимодействие с родителите в детската градина е ключов за създаване на успешна образователна и социална среда за децата. Целта е да се осигури активна комуникация между възпитателите и родителите, за да се подкрепя развитието на детето в различни аспекти – емоционално, социално и когнитивно. Важни елементи включват редовни срещи и консултации с родителите, споделяне на информация за напредъка на децата, организиране на съвместни мероприятия като празници и работилници, както и ангажираност на родителите в ежедневния процес на обучение. Така се изгражда доверие и сътрудничество, което благоприятства развитието на детето в безопасна и подкрепяща среда.</vt:lpstr>
      <vt:lpstr>6. Примери за успешни практики :</vt:lpstr>
      <vt:lpstr>Slide 13</vt:lpstr>
      <vt:lpstr>Успешни практики за работа с родители в детската градина.</vt:lpstr>
      <vt:lpstr>,,Насилието между децата – какво трябва да знаем за него‘‘</vt:lpstr>
      <vt:lpstr>Здравословно хранене.</vt:lpstr>
      <vt:lpstr>Походът на книгите.</vt:lpstr>
      <vt:lpstr>Грипни и вирусни заболявания.</vt:lpstr>
      <vt:lpstr>Slide 19</vt:lpstr>
      <vt:lpstr>Докато приготвяха баницата, родителите споделяха рецепти и истории от своето детство, което създаде позитивна атмосфера на обучение чрез забавление</vt:lpstr>
      <vt:lpstr>Само заедно – ръка за ръка, учители и родители – можем да изградим света, от който децата ни се нуждаят, за да растат щастливи, уверени и обичани.</vt:lpstr>
      <vt:lpstr>Образователният медиатор в детската градина</vt:lpstr>
      <vt:lpstr>Slide 23</vt:lpstr>
      <vt:lpstr>    С родителите от ромската общност заедно украсихме коледната елха в детската градина. Те участваха с много усмивки, вълнение и гордост, че са част от живота на децата си и от общността на градината. Такива моменти укрепват връзката между семейството и образователната институция.  </vt:lpstr>
      <vt:lpstr>Slide 25</vt:lpstr>
      <vt:lpstr> В участието ни от предишни проекти, имаме издадени две книжки с публикувани материали, които са наши помощници в работата ни:  - Наръчник «Общуване с обич» - Помагало «Общност, семейство, етнос» . Те включват следните задачи: 1. Здравно поведение, полово поведение, култура на общуване, етикет. 2. Споделянето на ценности и култури. 3. Детето в ромското семейство и общност. </vt:lpstr>
      <vt:lpstr>Slide 27</vt:lpstr>
      <vt:lpstr>🌟 Детска градина "Деница" 🌟 </vt:lpstr>
      <vt:lpstr>ПРОЕКТ BG05SFPR001-1.003-0001 „СИЛЕН СТАРТ“ Дейност 2.1 Интензивна работа с родители.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ДГ,,ДЕНИЦА“  ,,Родителите и образователната институция – между взаимните очаквания и споделената отговорност‘‘. </dc:title>
  <dc:creator>Berkan Feyzula</dc:creator>
  <cp:lastModifiedBy>PC-01</cp:lastModifiedBy>
  <cp:revision>19</cp:revision>
  <dcterms:created xsi:type="dcterms:W3CDTF">2025-04-09T12:11:30Z</dcterms:created>
  <dcterms:modified xsi:type="dcterms:W3CDTF">2025-06-17T11:59:57Z</dcterms:modified>
</cp:coreProperties>
</file>